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8"/>
  </p:notesMasterIdLst>
  <p:sldIdLst>
    <p:sldId id="280" r:id="rId6"/>
    <p:sldId id="269" r:id="rId7"/>
    <p:sldId id="257" r:id="rId8"/>
    <p:sldId id="272" r:id="rId9"/>
    <p:sldId id="271" r:id="rId10"/>
    <p:sldId id="259" r:id="rId11"/>
    <p:sldId id="273" r:id="rId12"/>
    <p:sldId id="274" r:id="rId13"/>
    <p:sldId id="276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B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083AC-A8F7-33AE-8A70-401852789252}" v="235" dt="2024-10-31T18:06:34.866"/>
    <p1510:client id="{1CA1FA39-AFFA-4AA4-7C6D-4D7D45DDF71A}" v="93" dt="2024-10-31T16:53:48.742"/>
    <p1510:client id="{2AFDB222-3363-70FD-FE66-D8EEF323EDB2}" v="389" dt="2024-10-31T20:00:46.260"/>
    <p1510:client id="{61C341D6-7D02-2F97-E0E3-192F0961C65D}" v="613" dt="2024-10-31T17:35:29.657"/>
    <p1510:client id="{88AF6D6A-ABA2-F867-5D1F-7446E27C1A30}" v="131" dt="2024-10-31T17:11:14.432"/>
    <p1510:client id="{CB1FD9DE-5833-0E15-7AC3-631779978042}" v="215" dt="2024-11-01T15:52:23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4" y="10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39843-96FD-40D5-A835-B7E50E560C83}" type="datetimeFigureOut"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5DE91-3887-4D42-9A15-E6E8E33047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2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the United States 133 billion pounds of food is wasted each year.</a:t>
            </a:r>
          </a:p>
          <a:p>
            <a:r>
              <a:rPr lang="en-US"/>
              <a:t>That’s 38% percent of the food supply...over $160 billion dollars worth.</a:t>
            </a:r>
          </a:p>
          <a:p>
            <a:endParaRPr lang="en-US"/>
          </a:p>
          <a:p>
            <a:r>
              <a:rPr lang="en-US"/>
              <a:t>Food is the single largest category of material placed in municipal landfills.</a:t>
            </a:r>
          </a:p>
          <a:p>
            <a:endParaRPr lang="en-US"/>
          </a:p>
          <a:p>
            <a:r>
              <a:rPr lang="en-US"/>
              <a:t>And that rotting food contributes to more than 8 percent of global greenhouse gas emissions.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That’s why I created Clean Plate...I’m commercializing a scalable solution that leverages computer vision and AI to attack the systemic issue of food waste by looking directly at the issue...THE PLATE WASTE.</a:t>
            </a:r>
          </a:p>
          <a:p>
            <a:endParaRPr lang="en-US"/>
          </a:p>
          <a:p>
            <a:r>
              <a:rPr lang="en-US" dirty="0"/>
              <a:t>Clean Plate exists to transform kitchen operations through intelligent food waste tracking. </a:t>
            </a:r>
          </a:p>
          <a:p>
            <a:endParaRPr lang="en-US"/>
          </a:p>
          <a:p>
            <a:r>
              <a:rPr lang="en-US" dirty="0"/>
              <a:t>Our mission is to provide data-driven visibility that empowers dining providers to dramatically reduce waste and cost.</a:t>
            </a:r>
          </a:p>
          <a:p>
            <a:endParaRPr lang="en-US"/>
          </a:p>
          <a:p>
            <a:r>
              <a:rPr lang="en-US" dirty="0"/>
              <a:t>We aim to optimize production planning and unlock savings while better aligning with CONSUMER preferences.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late of food with fork and knife&#10;&#10;Description automatically generated">
            <a:extLst>
              <a:ext uri="{FF2B5EF4-FFF2-40B4-BE49-F238E27FC236}">
                <a16:creationId xmlns:a16="http://schemas.microsoft.com/office/drawing/2014/main" id="{7EDB7205-21D0-11F3-3821-94963F01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8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ith their heads in circles&#10;&#10;Description automatically generated">
            <a:extLst>
              <a:ext uri="{FF2B5EF4-FFF2-40B4-BE49-F238E27FC236}">
                <a16:creationId xmlns:a16="http://schemas.microsoft.com/office/drawing/2014/main" id="{26C2BDA2-B44B-C4CE-8781-D0D99321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9DC8ECB7-A001-FDB8-CAED-820B8626C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0" r="-581" b="-357"/>
          <a:stretch/>
        </p:blipFill>
        <p:spPr>
          <a:xfrm>
            <a:off x="1956615" y="4712300"/>
            <a:ext cx="895637" cy="1413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3DD941-5352-F89C-A731-CEA90BF9EF80}"/>
              </a:ext>
            </a:extLst>
          </p:cNvPr>
          <p:cNvSpPr/>
          <p:nvPr/>
        </p:nvSpPr>
        <p:spPr>
          <a:xfrm>
            <a:off x="8286306" y="3312160"/>
            <a:ext cx="1839433" cy="6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2737A-2817-A0F8-6B8F-F3713C966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757" y="3312160"/>
            <a:ext cx="1419225" cy="5810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262925-FEED-0D97-780F-E5F5B106A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982" y="3364239"/>
            <a:ext cx="476866" cy="47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1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business development timeline&#10;&#10;Description automatically generated">
            <a:extLst>
              <a:ext uri="{FF2B5EF4-FFF2-40B4-BE49-F238E27FC236}">
                <a16:creationId xmlns:a16="http://schemas.microsoft.com/office/drawing/2014/main" id="{3274D654-EDDD-AA93-4121-9EDB490E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logo with a fork and knife&#10;&#10;Description automatically generated">
            <a:extLst>
              <a:ext uri="{FF2B5EF4-FFF2-40B4-BE49-F238E27FC236}">
                <a16:creationId xmlns:a16="http://schemas.microsoft.com/office/drawing/2014/main" id="{D4BE54E3-EF70-F27A-37DF-4BEDDFAD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580" y="5648818"/>
            <a:ext cx="120015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90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 with a fork and plate&#10;&#10;Description automatically generated">
            <a:extLst>
              <a:ext uri="{FF2B5EF4-FFF2-40B4-BE49-F238E27FC236}">
                <a16:creationId xmlns:a16="http://schemas.microsoft.com/office/drawing/2014/main" id="{62DFF145-E532-9F58-2B74-7C16A17B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45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78071" y="-25761"/>
            <a:ext cx="12498638" cy="70536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323792"/>
            <a:ext cx="5867689" cy="2822215"/>
            <a:chOff x="0" y="0"/>
            <a:chExt cx="392449" cy="1520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2449" cy="152014"/>
            </a:xfrm>
            <a:custGeom>
              <a:avLst/>
              <a:gdLst/>
              <a:ahLst/>
              <a:cxnLst/>
              <a:rect l="l" t="t" r="r" b="b"/>
              <a:pathLst>
                <a:path w="392449" h="152014">
                  <a:moveTo>
                    <a:pt x="0" y="0"/>
                  </a:moveTo>
                  <a:lnTo>
                    <a:pt x="392449" y="0"/>
                  </a:lnTo>
                  <a:lnTo>
                    <a:pt x="392449" y="152014"/>
                  </a:lnTo>
                  <a:lnTo>
                    <a:pt x="0" y="152014"/>
                  </a:lnTo>
                  <a:close/>
                </a:path>
              </a:pathLst>
            </a:custGeom>
            <a:solidFill>
              <a:srgbClr val="127D6D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392449" cy="285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6533"/>
                </a:lnSpc>
              </a:pPr>
              <a:endParaRPr lang="en-US" sz="4666" b="1" dirty="0">
                <a:solidFill>
                  <a:srgbClr val="FFFFFF">
                    <a:alpha val="84706"/>
                  </a:srgbClr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  <a:p>
              <a:pPr algn="ctr">
                <a:lnSpc>
                  <a:spcPts val="6533"/>
                </a:lnSpc>
              </a:pPr>
              <a:endParaRPr lang="en-US" sz="4666" b="1" dirty="0">
                <a:solidFill>
                  <a:srgbClr val="FFFFFF">
                    <a:alpha val="84706"/>
                  </a:srgbClr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  <a:p>
              <a:pPr algn="ctr">
                <a:lnSpc>
                  <a:spcPts val="6533"/>
                </a:lnSpc>
              </a:pPr>
              <a:endParaRPr lang="en-US" sz="4666" b="1" dirty="0">
                <a:solidFill>
                  <a:srgbClr val="FFFFFF">
                    <a:alpha val="84706"/>
                  </a:srgbClr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  <a:p>
              <a:pPr algn="ctr">
                <a:lnSpc>
                  <a:spcPts val="6533"/>
                </a:lnSpc>
              </a:pPr>
              <a:r>
                <a:rPr lang="en-US" sz="4666" b="1" dirty="0">
                  <a:solidFill>
                    <a:srgbClr val="FFFFFF">
                      <a:alpha val="84706"/>
                    </a:srgbClr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1/5 of all food </a:t>
              </a:r>
            </a:p>
            <a:p>
              <a:pPr algn="ctr">
                <a:lnSpc>
                  <a:spcPts val="6533"/>
                </a:lnSpc>
              </a:pPr>
              <a:r>
                <a:rPr lang="en-US" sz="4666" b="1" dirty="0">
                  <a:solidFill>
                    <a:srgbClr val="FFFFFF">
                      <a:alpha val="84706"/>
                    </a:srgbClr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goes to waste.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67689" y="4323792"/>
            <a:ext cx="6354929" cy="2822215"/>
            <a:chOff x="0" y="0"/>
            <a:chExt cx="421621" cy="1520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621" cy="152014"/>
            </a:xfrm>
            <a:custGeom>
              <a:avLst/>
              <a:gdLst/>
              <a:ahLst/>
              <a:cxnLst/>
              <a:rect l="l" t="t" r="r" b="b"/>
              <a:pathLst>
                <a:path w="421621" h="152014">
                  <a:moveTo>
                    <a:pt x="0" y="0"/>
                  </a:moveTo>
                  <a:lnTo>
                    <a:pt x="421621" y="0"/>
                  </a:lnTo>
                  <a:lnTo>
                    <a:pt x="421621" y="152014"/>
                  </a:lnTo>
                  <a:lnTo>
                    <a:pt x="0" y="152014"/>
                  </a:lnTo>
                  <a:close/>
                </a:path>
              </a:pathLst>
            </a:custGeom>
            <a:solidFill>
              <a:srgbClr val="C3E8BF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33350"/>
              <a:ext cx="421621" cy="285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6533"/>
                </a:lnSpc>
              </a:pPr>
              <a:endParaRPr sz="8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3663754"/>
            <a:ext cx="12192000" cy="660039"/>
            <a:chOff x="0" y="0"/>
            <a:chExt cx="812800" cy="440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4003"/>
            </a:xfrm>
            <a:custGeom>
              <a:avLst/>
              <a:gdLst/>
              <a:ahLst/>
              <a:cxnLst/>
              <a:rect l="l" t="t" r="r" b="b"/>
              <a:pathLst>
                <a:path w="812800" h="44003">
                  <a:moveTo>
                    <a:pt x="0" y="0"/>
                  </a:moveTo>
                  <a:lnTo>
                    <a:pt x="812800" y="0"/>
                  </a:lnTo>
                  <a:lnTo>
                    <a:pt x="812800" y="44003"/>
                  </a:lnTo>
                  <a:lnTo>
                    <a:pt x="0" y="44003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33350"/>
              <a:ext cx="812800" cy="177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6533"/>
                </a:lnSpc>
              </a:pPr>
              <a:endParaRPr sz="8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51800" y="4846636"/>
            <a:ext cx="3786981" cy="999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587"/>
              </a:lnSpc>
            </a:pPr>
            <a:r>
              <a:rPr lang="en-US" sz="4800" b="1" dirty="0">
                <a:solidFill>
                  <a:srgbClr val="127D6D"/>
                </a:solidFill>
                <a:latin typeface="Poppins Bold"/>
                <a:ea typeface="Poppins Bold"/>
                <a:cs typeface="Poppins Bold"/>
                <a:sym typeface="Poppins Bold"/>
              </a:rPr>
              <a:t>5 MILLION</a:t>
            </a:r>
            <a:endParaRPr lang="en-US" sz="4800" b="1" dirty="0">
              <a:solidFill>
                <a:srgbClr val="127D6D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53656" y="5847407"/>
            <a:ext cx="4071594" cy="607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947"/>
              </a:lnSpc>
            </a:pPr>
            <a:r>
              <a:rPr lang="en-US" sz="3534" b="1">
                <a:solidFill>
                  <a:srgbClr val="127D6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TONS PER YEAR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2533289"/>
            <a:ext cx="12192000" cy="1060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en-US" sz="624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$11 BILLION LOST ANNUALLY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18" y="3781835"/>
            <a:ext cx="12192000" cy="385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237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4AAD"/>
                </a:solidFill>
                <a:latin typeface="Aptos Display"/>
                <a:ea typeface="Canva Sans Bold"/>
                <a:cs typeface="Canva Sans Bold"/>
                <a:sym typeface="Canva Sans Bold"/>
              </a:rPr>
              <a:t>Overproduction, unpredictable demand, and wasteful consumer behavior</a:t>
            </a:r>
            <a:endParaRPr lang="en-US" sz="2300" b="1" dirty="0">
              <a:solidFill>
                <a:srgbClr val="004AAD"/>
              </a:solidFill>
              <a:latin typeface="Aptos Display"/>
              <a:ea typeface="Canva Sans Bold"/>
              <a:cs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0988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vanced Commercial Kitchen Services">
            <a:extLst>
              <a:ext uri="{FF2B5EF4-FFF2-40B4-BE49-F238E27FC236}">
                <a16:creationId xmlns:a16="http://schemas.microsoft.com/office/drawing/2014/main" id="{E8CE588A-B4BB-288A-B8E2-0CA2869907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55" y="-1216573"/>
            <a:ext cx="12215648" cy="822697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5DFC78-CDE5-E1AF-B504-DDDC1D431EE6}"/>
              </a:ext>
            </a:extLst>
          </p:cNvPr>
          <p:cNvSpPr/>
          <p:nvPr/>
        </p:nvSpPr>
        <p:spPr>
          <a:xfrm>
            <a:off x="6911231" y="722683"/>
            <a:ext cx="4571673" cy="56188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5F48C8-890E-CEFE-2579-F6EED787379A}"/>
              </a:ext>
            </a:extLst>
          </p:cNvPr>
          <p:cNvSpPr/>
          <p:nvPr/>
        </p:nvSpPr>
        <p:spPr>
          <a:xfrm>
            <a:off x="1101120" y="722682"/>
            <a:ext cx="4539476" cy="56188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14CC3-F3FC-3834-A9C8-BCA5EC7BE6D3}"/>
              </a:ext>
            </a:extLst>
          </p:cNvPr>
          <p:cNvSpPr txBox="1"/>
          <p:nvPr/>
        </p:nvSpPr>
        <p:spPr>
          <a:xfrm>
            <a:off x="1180479" y="1134125"/>
            <a:ext cx="439030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u="sng" dirty="0"/>
              <a:t>Kitchen Waste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1B28A-A41B-A32D-4162-BE0B0BDEB9D6}"/>
              </a:ext>
            </a:extLst>
          </p:cNvPr>
          <p:cNvSpPr txBox="1"/>
          <p:nvPr/>
        </p:nvSpPr>
        <p:spPr>
          <a:xfrm>
            <a:off x="7001322" y="1134125"/>
            <a:ext cx="439030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u="sng" dirty="0"/>
              <a:t>Plate Waste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813C05-4D30-807B-EC2C-4967F4BF61A3}"/>
              </a:ext>
            </a:extLst>
          </p:cNvPr>
          <p:cNvSpPr/>
          <p:nvPr/>
        </p:nvSpPr>
        <p:spPr>
          <a:xfrm>
            <a:off x="4913708" y="2301153"/>
            <a:ext cx="2384855" cy="225838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latin typeface="Britannic Bold"/>
              </a:rPr>
              <a:t>VS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C2B9CA-3C81-21AC-708C-82DD5460B8F5}"/>
              </a:ext>
            </a:extLst>
          </p:cNvPr>
          <p:cNvSpPr txBox="1"/>
          <p:nvPr/>
        </p:nvSpPr>
        <p:spPr>
          <a:xfrm>
            <a:off x="1632456" y="2014399"/>
            <a:ext cx="378098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Back-end Production Waste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Overproduction, Preparation Errors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33% of waste in large scale dining facilities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21D4B-9996-F8D8-9E8E-36F0CF784AAB}"/>
              </a:ext>
            </a:extLst>
          </p:cNvPr>
          <p:cNvSpPr txBox="1"/>
          <p:nvPr/>
        </p:nvSpPr>
        <p:spPr>
          <a:xfrm>
            <a:off x="7417216" y="2014399"/>
            <a:ext cx="378098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Front-end Consumer Plate Waste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Over plating, poor food taste, limited eating time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66% of waste in large scale dining facilities</a:t>
            </a:r>
          </a:p>
        </p:txBody>
      </p:sp>
      <p:pic>
        <p:nvPicPr>
          <p:cNvPr id="12" name="Graphic 11" descr="Chef male outline">
            <a:extLst>
              <a:ext uri="{FF2B5EF4-FFF2-40B4-BE49-F238E27FC236}">
                <a16:creationId xmlns:a16="http://schemas.microsoft.com/office/drawing/2014/main" id="{C8413944-1090-2DEE-D704-D72062418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4868" y="5161455"/>
            <a:ext cx="905642" cy="879366"/>
          </a:xfrm>
          <a:prstGeom prst="rect">
            <a:avLst/>
          </a:prstGeom>
        </p:spPr>
      </p:pic>
      <p:pic>
        <p:nvPicPr>
          <p:cNvPr id="14" name="Graphic 13" descr="Plate outline">
            <a:extLst>
              <a:ext uri="{FF2B5EF4-FFF2-40B4-BE49-F238E27FC236}">
                <a16:creationId xmlns:a16="http://schemas.microsoft.com/office/drawing/2014/main" id="{5D280D80-15AE-4A78-1CA9-151119A6F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3214" y="51614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a picture of a drawer and a plate of food&#10;&#10;Description automatically generated">
            <a:extLst>
              <a:ext uri="{FF2B5EF4-FFF2-40B4-BE49-F238E27FC236}">
                <a16:creationId xmlns:a16="http://schemas.microsoft.com/office/drawing/2014/main" id="{50698203-4B95-FD1E-B496-1CB4AF314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7" y="13139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E34FEF-F3F0-FA02-FDF4-F1F4E89C7BB2}"/>
              </a:ext>
            </a:extLst>
          </p:cNvPr>
          <p:cNvSpPr/>
          <p:nvPr/>
        </p:nvSpPr>
        <p:spPr>
          <a:xfrm>
            <a:off x="5674694" y="1098"/>
            <a:ext cx="6666755" cy="68720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C2351-6616-CC06-A5E1-7E00FFE2AE23}"/>
              </a:ext>
            </a:extLst>
          </p:cNvPr>
          <p:cNvSpPr txBox="1"/>
          <p:nvPr/>
        </p:nvSpPr>
        <p:spPr>
          <a:xfrm>
            <a:off x="5889870" y="252938"/>
            <a:ext cx="62150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err="1"/>
              <a:t>CPIsight</a:t>
            </a:r>
            <a:r>
              <a:rPr lang="en-US" sz="4000" b="1" dirty="0"/>
              <a:t> Alpha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5C85-B6BA-C7F4-8702-124F7BFC9282}"/>
              </a:ext>
            </a:extLst>
          </p:cNvPr>
          <p:cNvSpPr txBox="1"/>
          <p:nvPr/>
        </p:nvSpPr>
        <p:spPr>
          <a:xfrm>
            <a:off x="5863594" y="1120041"/>
            <a:ext cx="6280767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u="sng" dirty="0"/>
              <a:t>Real Time Actionable Analytics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Intervention</a:t>
            </a:r>
          </a:p>
          <a:p>
            <a:pPr marL="342900" indent="-342900">
              <a:buFont typeface="Calibri"/>
              <a:buChar char="-"/>
            </a:pPr>
            <a:r>
              <a:rPr lang="en-US" sz="2000"/>
              <a:t>Responsiveness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Taste Control</a:t>
            </a:r>
          </a:p>
          <a:p>
            <a:pPr marL="342900" indent="-342900">
              <a:buFont typeface="Calibri"/>
              <a:buChar char="-"/>
            </a:pPr>
            <a:endParaRPr lang="en-US" sz="2000" dirty="0"/>
          </a:p>
          <a:p>
            <a:r>
              <a:rPr lang="en-US" sz="2000" u="sng"/>
              <a:t>Aggregate Data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Spotting Consumer Trends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Itemized by specific foods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Menu preference </a:t>
            </a:r>
            <a:r>
              <a:rPr lang="en-US" sz="2000"/>
              <a:t>alignment</a:t>
            </a:r>
            <a:endParaRPr lang="en-US" sz="2000" dirty="0"/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Demand Planning</a:t>
            </a:r>
          </a:p>
          <a:p>
            <a:pPr marL="342900" indent="-342900">
              <a:buFont typeface="Calibri"/>
              <a:buChar char="-"/>
            </a:pPr>
            <a:endParaRPr lang="en-US" sz="2000" dirty="0"/>
          </a:p>
          <a:p>
            <a:r>
              <a:rPr lang="en-US" sz="2000" u="sng"/>
              <a:t>Automated CSR Reporting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Eliminates manual auditing and associated costs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Faster CSR results</a:t>
            </a:r>
          </a:p>
          <a:p>
            <a:pPr marL="342900" indent="-342900">
              <a:buFont typeface="Calibri"/>
              <a:buChar char="-"/>
            </a:pPr>
            <a:r>
              <a:rPr lang="en-US" sz="2000" dirty="0"/>
              <a:t>"Continual Food Audit"</a:t>
            </a:r>
          </a:p>
          <a:p>
            <a:pPr marL="342900" indent="-342900">
              <a:buFont typeface="Calibri"/>
              <a:buChar char="-"/>
            </a:pP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C9A1F4-44E7-CB39-D16D-4728D57B08F5}"/>
              </a:ext>
            </a:extLst>
          </p:cNvPr>
          <p:cNvSpPr/>
          <p:nvPr/>
        </p:nvSpPr>
        <p:spPr>
          <a:xfrm>
            <a:off x="246454" y="6245835"/>
            <a:ext cx="4946341" cy="477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Cost for Hardware: ~ $700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B1178-78A5-093A-EF2C-D0DF508F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915"/>
            <a:ext cx="5392894" cy="532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3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0445" y="-813562"/>
            <a:ext cx="12735645" cy="8485123"/>
          </a:xfrm>
          <a:custGeom>
            <a:avLst/>
            <a:gdLst/>
            <a:ahLst/>
            <a:cxnLst/>
            <a:rect l="l" t="t" r="r" b="b"/>
            <a:pathLst>
              <a:path w="19103468" h="12727685">
                <a:moveTo>
                  <a:pt x="0" y="0"/>
                </a:moveTo>
                <a:lnTo>
                  <a:pt x="19103468" y="0"/>
                </a:lnTo>
                <a:lnTo>
                  <a:pt x="19103468" y="12727686"/>
                </a:lnTo>
                <a:lnTo>
                  <a:pt x="0" y="12727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3" name="Group 3"/>
          <p:cNvGrpSpPr/>
          <p:nvPr/>
        </p:nvGrpSpPr>
        <p:grpSpPr>
          <a:xfrm>
            <a:off x="0" y="-381482"/>
            <a:ext cx="3497580" cy="349758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6835" t="-304" r="-26708" b="-2789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97580" y="505990"/>
            <a:ext cx="5484510" cy="54845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6158" t="-1744" r="-17466" b="-6543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0" y="236750"/>
            <a:ext cx="12192000" cy="481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750" spc="635" err="1">
                <a:solidFill>
                  <a:srgbClr val="FFFFFF"/>
                </a:solidFill>
                <a:latin typeface="Calibri"/>
                <a:cs typeface="Calibri"/>
              </a:rPr>
              <a:t>CPIsight</a:t>
            </a:r>
            <a:r>
              <a:rPr lang="en-US" sz="2750" spc="635" dirty="0">
                <a:solidFill>
                  <a:srgbClr val="FFFFFF"/>
                </a:solidFill>
                <a:latin typeface="Calibri"/>
                <a:cs typeface="Calibri"/>
              </a:rPr>
              <a:t> Alpha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59541" y="5910638"/>
            <a:ext cx="2960588" cy="9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>
                <a:solidFill>
                  <a:srgbClr val="FFFFFF"/>
                </a:solidFill>
                <a:latin typeface="Aptos Display"/>
              </a:rPr>
              <a:t>Proprietary System Food Identification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443820-CB6C-4A0D-BBE7-215AA3298D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7232" r="4318" b="8822"/>
          <a:stretch/>
        </p:blipFill>
        <p:spPr>
          <a:xfrm>
            <a:off x="3606800" y="848980"/>
            <a:ext cx="6144257" cy="5064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1"/>
          <p:cNvGrpSpPr/>
          <p:nvPr/>
        </p:nvGrpSpPr>
        <p:grpSpPr>
          <a:xfrm>
            <a:off x="324290" y="3965622"/>
            <a:ext cx="3497580" cy="349758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8893" t="-8602" r="-13021" b="-29721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489095" y="3759787"/>
            <a:ext cx="3497580" cy="349758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8623" t="-21671" r="-43824" b="-23951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53543" y="-381482"/>
            <a:ext cx="3476959" cy="34769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1468" t="-5228" r="-22289" b="-804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171051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56754A-869A-7BDA-000F-EF243FA63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94" y="-9614"/>
            <a:ext cx="12211120" cy="6862718"/>
          </a:xfrm>
        </p:spPr>
      </p:pic>
    </p:spTree>
    <p:extLst>
      <p:ext uri="{BB962C8B-B14F-4D97-AF65-F5344CB8AC3E}">
        <p14:creationId xmlns:p14="http://schemas.microsoft.com/office/powerpoint/2010/main" val="399375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F27037-CDB0-A784-F114-74E9AD1C2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6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state of wisconsin&#10;&#10;Description automatically generated">
            <a:extLst>
              <a:ext uri="{FF2B5EF4-FFF2-40B4-BE49-F238E27FC236}">
                <a16:creationId xmlns:a16="http://schemas.microsoft.com/office/drawing/2014/main" id="{5B4F1F64-23F3-7C98-A766-ECE7DE527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ompetitive advantage&#10;&#10;Description automatically generated">
            <a:extLst>
              <a:ext uri="{FF2B5EF4-FFF2-40B4-BE49-F238E27FC236}">
                <a16:creationId xmlns:a16="http://schemas.microsoft.com/office/drawing/2014/main" id="{5DD151F6-F733-4872-532B-F09AB49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BC3F72-CA27-3DFF-04CB-EF930E53C075}"/>
              </a:ext>
            </a:extLst>
          </p:cNvPr>
          <p:cNvSpPr/>
          <p:nvPr/>
        </p:nvSpPr>
        <p:spPr>
          <a:xfrm>
            <a:off x="3508387" y="1711862"/>
            <a:ext cx="2024113" cy="938259"/>
          </a:xfrm>
          <a:prstGeom prst="rect">
            <a:avLst/>
          </a:prstGeom>
          <a:solidFill>
            <a:srgbClr val="9EB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Real Time Analytics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416ED1-196D-EB8D-707B-9A984BF9EF87}"/>
              </a:ext>
            </a:extLst>
          </p:cNvPr>
          <p:cNvSpPr/>
          <p:nvPr/>
        </p:nvSpPr>
        <p:spPr>
          <a:xfrm>
            <a:off x="5689282" y="1711861"/>
            <a:ext cx="2024113" cy="938259"/>
          </a:xfrm>
          <a:prstGeom prst="rect">
            <a:avLst/>
          </a:prstGeom>
          <a:solidFill>
            <a:srgbClr val="9EB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Automated Capture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E368AC-86EC-BFC1-9D5B-C460FD65603E}"/>
              </a:ext>
            </a:extLst>
          </p:cNvPr>
          <p:cNvSpPr/>
          <p:nvPr/>
        </p:nvSpPr>
        <p:spPr>
          <a:xfrm>
            <a:off x="7870178" y="1711860"/>
            <a:ext cx="1822665" cy="938259"/>
          </a:xfrm>
          <a:prstGeom prst="rect">
            <a:avLst/>
          </a:prstGeom>
          <a:solidFill>
            <a:srgbClr val="9EB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Diner Dashboard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6E4109-044D-728A-21F2-6B94412B4513}"/>
              </a:ext>
            </a:extLst>
          </p:cNvPr>
          <p:cNvSpPr/>
          <p:nvPr/>
        </p:nvSpPr>
        <p:spPr>
          <a:xfrm>
            <a:off x="9797073" y="1711859"/>
            <a:ext cx="2024113" cy="938259"/>
          </a:xfrm>
          <a:prstGeom prst="rect">
            <a:avLst/>
          </a:prstGeom>
          <a:solidFill>
            <a:srgbClr val="9EB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Plate Waste Focus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3702E-1D03-81E6-0DA8-15961F36F263}"/>
              </a:ext>
            </a:extLst>
          </p:cNvPr>
          <p:cNvSpPr/>
          <p:nvPr/>
        </p:nvSpPr>
        <p:spPr>
          <a:xfrm>
            <a:off x="11516067" y="1711658"/>
            <a:ext cx="404822" cy="621691"/>
          </a:xfrm>
          <a:prstGeom prst="rect">
            <a:avLst/>
          </a:prstGeom>
          <a:solidFill>
            <a:srgbClr val="9EB7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82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cb84c0-a069-4fea-a863-e5e899878d91">
      <Terms xmlns="http://schemas.microsoft.com/office/infopath/2007/PartnerControls"/>
    </lcf76f155ced4ddcb4097134ff3c332f>
    <TaxCatchAll xmlns="3f551209-d6d2-45c5-a4ce-ac292c517b8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2298A829E1F94A9AD9105DD342F697" ma:contentTypeVersion="13" ma:contentTypeDescription="Create a new document." ma:contentTypeScope="" ma:versionID="a89e93c7921ee0a74b8dba1dd57905c5">
  <xsd:schema xmlns:xsd="http://www.w3.org/2001/XMLSchema" xmlns:xs="http://www.w3.org/2001/XMLSchema" xmlns:p="http://schemas.microsoft.com/office/2006/metadata/properties" xmlns:ns2="2acb84c0-a069-4fea-a863-e5e899878d91" xmlns:ns3="3f551209-d6d2-45c5-a4ce-ac292c517b84" targetNamespace="http://schemas.microsoft.com/office/2006/metadata/properties" ma:root="true" ma:fieldsID="cc94ceeb0cee06f2d7543c67a90c021c" ns2:_="" ns3:_="">
    <xsd:import namespace="2acb84c0-a069-4fea-a863-e5e899878d91"/>
    <xsd:import namespace="3f551209-d6d2-45c5-a4ce-ac292c51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b84c0-a069-4fea-a863-e5e899878d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6898f47-1052-4d22-883c-52f1ff6f30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51209-d6d2-45c5-a4ce-ac292c517b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00f8e3e-7425-4c0d-a850-a32651bcdbc4}" ma:internalName="TaxCatchAll" ma:showField="CatchAllData" ma:web="3f551209-d6d2-45c5-a4ce-ac292c51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ED1238-3CF3-4D7E-B990-9C4B3743BAB6}">
  <ds:schemaRefs>
    <ds:schemaRef ds:uri="http://schemas.microsoft.com/office/2006/metadata/properties"/>
    <ds:schemaRef ds:uri="http://schemas.microsoft.com/office/infopath/2007/PartnerControls"/>
    <ds:schemaRef ds:uri="2acb84c0-a069-4fea-a863-e5e899878d91"/>
    <ds:schemaRef ds:uri="3f551209-d6d2-45c5-a4ce-ac292c517b84"/>
  </ds:schemaRefs>
</ds:datastoreItem>
</file>

<file path=customXml/itemProps2.xml><?xml version="1.0" encoding="utf-8"?>
<ds:datastoreItem xmlns:ds="http://schemas.openxmlformats.org/officeDocument/2006/customXml" ds:itemID="{888CE1E4-3DDA-4CF9-AE61-8107122C63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b84c0-a069-4fea-a863-e5e899878d91"/>
    <ds:schemaRef ds:uri="3f551209-d6d2-45c5-a4ce-ac292c517b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BA6980-5DB6-4268-9C27-2524AE0BF1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282</Words>
  <Application>Microsoft Macintosh PowerPoint</Application>
  <PresentationFormat>Widescreen</PresentationFormat>
  <Paragraphs>62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Britannic Bold</vt:lpstr>
      <vt:lpstr>Calibri</vt:lpstr>
      <vt:lpstr>Canva Sans Bold</vt:lpstr>
      <vt:lpstr>Open Sauce Bold</vt:lpstr>
      <vt:lpstr>Poppins Bold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Oldak</dc:creator>
  <cp:lastModifiedBy>Nolan Sulpizio</cp:lastModifiedBy>
  <cp:revision>445</cp:revision>
  <dcterms:created xsi:type="dcterms:W3CDTF">2024-10-31T16:48:00Z</dcterms:created>
  <dcterms:modified xsi:type="dcterms:W3CDTF">2024-11-05T18:49:53Z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0x010100422298A829E1F94A9AD9105DD342F697</vt:lpwstr>
  </property>
  <property fmtid="{D5CDD505-2E9C-101B-9397-08002B2CF9AE}" pid="3" name="MediaServiceImageTags">
    <vt:lpwstr/>
  </property>
</Properties>
</file>